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1"/>
  </p:notesMasterIdLst>
  <p:handoutMasterIdLst>
    <p:handoutMasterId r:id="rId22"/>
  </p:handoutMasterIdLst>
  <p:sldIdLst>
    <p:sldId id="402" r:id="rId3"/>
    <p:sldId id="548" r:id="rId4"/>
    <p:sldId id="443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559" r:id="rId16"/>
    <p:sldId id="547" r:id="rId17"/>
    <p:sldId id="416" r:id="rId18"/>
    <p:sldId id="400" r:id="rId19"/>
    <p:sldId id="399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548"/>
            <p14:sldId id="443"/>
          </p14:sldIdLst>
        </p14:section>
        <p14:section name="Azure Portal" id="{80710CBB-9012-4A50-8F01-4927717858F6}">
          <p14:sldIdLst>
            <p14:sldId id="549"/>
            <p14:sldId id="550"/>
            <p14:sldId id="551"/>
            <p14:sldId id="552"/>
          </p14:sldIdLst>
        </p14:section>
        <p14:section name="Azure Web Apps" id="{E24B4B81-C55C-4B86-832E-AC903ED8CEAA}">
          <p14:sldIdLst>
            <p14:sldId id="553"/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Conclusion" id="{10E03AB1-9AA8-4E86-9A64-D741901E50A2}">
          <p14:sldIdLst>
            <p14:sldId id="547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86477" autoAdjust="0"/>
  </p:normalViewPr>
  <p:slideViewPr>
    <p:cSldViewPr>
      <p:cViewPr varScale="1">
        <p:scale>
          <a:sx n="84" d="100"/>
          <a:sy n="84" d="100"/>
        </p:scale>
        <p:origin x="120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2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image" Target="../media/image2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telenor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9151" y="474964"/>
            <a:ext cx="9739099" cy="1476352"/>
          </a:xfrm>
        </p:spPr>
        <p:txBody>
          <a:bodyPr>
            <a:normAutofit/>
          </a:bodyPr>
          <a:lstStyle/>
          <a:p>
            <a:r>
              <a:rPr lang="en-US" dirty="0"/>
              <a:t>ASP.NET Core Cookbook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5463" y="1904103"/>
            <a:ext cx="8542787" cy="758871"/>
          </a:xfrm>
        </p:spPr>
        <p:txBody>
          <a:bodyPr>
            <a:noAutofit/>
          </a:bodyPr>
          <a:lstStyle/>
          <a:p>
            <a:r>
              <a:rPr lang="en-US" sz="3000" dirty="0"/>
              <a:t>Microsoft Azure, Azure Portal, Azure Web Apps</a:t>
            </a:r>
            <a:br>
              <a:rPr lang="en-US" sz="3000" dirty="0"/>
            </a:br>
            <a:r>
              <a:rPr lang="en-US" sz="3000" dirty="0"/>
              <a:t>Application Deployment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472" y="37338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944194" y="3254102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MVC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B3A45-D197-4291-8899-B70A853FE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557848"/>
            <a:ext cx="6278440" cy="22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599" dirty="0"/>
              <a:t>Create new sites in seconds</a:t>
            </a:r>
          </a:p>
          <a:p>
            <a:r>
              <a:rPr lang="en-US" sz="3599" dirty="0"/>
              <a:t>Easily manage and scale your sites</a:t>
            </a:r>
          </a:p>
          <a:p>
            <a:r>
              <a:rPr lang="en-US" sz="3599" dirty="0"/>
              <a:t>Automatic load balancing and shared storage across instances</a:t>
            </a:r>
          </a:p>
          <a:p>
            <a:r>
              <a:rPr lang="en-US" sz="3599" dirty="0"/>
              <a:t>Use ASP.NET MVC, ASP.NET Core, PHP, or Node.js, Python ...</a:t>
            </a:r>
          </a:p>
          <a:p>
            <a:r>
              <a:rPr lang="en-US" sz="3599" dirty="0"/>
              <a:t>Supports any Web development tool on any platform</a:t>
            </a:r>
          </a:p>
          <a:p>
            <a:pPr lvl="1"/>
            <a:r>
              <a:rPr lang="en-US" dirty="0"/>
              <a:t>Windows, OSX, Linux</a:t>
            </a:r>
          </a:p>
          <a:p>
            <a:r>
              <a:rPr lang="en-US" sz="3599" dirty="0"/>
              <a:t>SQL Azure or MySQL databases</a:t>
            </a:r>
            <a:endParaRPr lang="en-US" dirty="0"/>
          </a:p>
          <a:p>
            <a:endParaRPr lang="en-US" sz="3599" dirty="0"/>
          </a:p>
          <a:p>
            <a:endParaRPr lang="en-US" sz="3599" dirty="0"/>
          </a:p>
          <a:p>
            <a:endParaRPr lang="en-US" sz="3599" dirty="0"/>
          </a:p>
          <a:p>
            <a:endParaRPr lang="en-US" sz="3599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Azure Web</a:t>
            </a:r>
            <a:r>
              <a:rPr lang="bg-BG" dirty="0"/>
              <a:t> </a:t>
            </a:r>
            <a:r>
              <a:rPr lang="en-GB" dirty="0"/>
              <a:t>Apps give us?</a:t>
            </a:r>
          </a:p>
        </p:txBody>
      </p:sp>
    </p:spTree>
    <p:extLst>
      <p:ext uri="{BB962C8B-B14F-4D97-AF65-F5344CB8AC3E}">
        <p14:creationId xmlns:p14="http://schemas.microsoft.com/office/powerpoint/2010/main" val="402144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96" indent="-514196">
              <a:buFont typeface="+mj-lt"/>
              <a:buAutoNum type="arabicPeriod"/>
            </a:pPr>
            <a:r>
              <a:rPr lang="en-GB" dirty="0"/>
              <a:t>Register in Microsoft Azure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Go to Azure Portal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Go to Web Apps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Create new web app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Create new database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Set connection string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Allow Azure IP</a:t>
            </a:r>
          </a:p>
          <a:p>
            <a:pPr marL="514196" indent="-514196">
              <a:buFont typeface="+mj-lt"/>
              <a:buAutoNum type="arabicPeriod"/>
            </a:pPr>
            <a:r>
              <a:rPr lang="en-GB" dirty="0"/>
              <a:t>Deploy to web app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deploy application?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55" y="1151712"/>
            <a:ext cx="4351420" cy="297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31" y="4310446"/>
            <a:ext cx="6555727" cy="20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use .NET, Java, PHP, Python</a:t>
            </a:r>
          </a:p>
          <a:p>
            <a:r>
              <a:rPr lang="en-GB" dirty="0"/>
              <a:t>SSL certificates can be uploaded</a:t>
            </a:r>
          </a:p>
          <a:p>
            <a:pPr lvl="1"/>
            <a:r>
              <a:rPr lang="en-GB" dirty="0"/>
              <a:t>SSL bindings to custom domains</a:t>
            </a:r>
          </a:p>
          <a:p>
            <a:r>
              <a:rPr lang="en-GB" dirty="0"/>
              <a:t>Only custom domains can be used</a:t>
            </a:r>
          </a:p>
          <a:p>
            <a:r>
              <a:rPr lang="en-GB" dirty="0"/>
              <a:t>Connection strings can be configured</a:t>
            </a:r>
          </a:p>
          <a:p>
            <a:r>
              <a:rPr lang="en-GB" dirty="0"/>
              <a:t>You can configure Azure Authentication / Authorization</a:t>
            </a:r>
          </a:p>
          <a:p>
            <a:r>
              <a:rPr lang="en-GB" dirty="0"/>
              <a:t>You can scale your web application (cores, memory, instances)</a:t>
            </a:r>
          </a:p>
          <a:p>
            <a:r>
              <a:rPr lang="en-GB" dirty="0"/>
              <a:t>You can add web jobs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</a:t>
            </a:r>
            <a:r>
              <a:rPr lang="en-GB"/>
              <a:t>Web Apps </a:t>
            </a:r>
            <a:r>
              <a:rPr lang="en-GB" dirty="0"/>
              <a:t>Configuration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15" y="1372137"/>
            <a:ext cx="3819543" cy="286627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805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monitor you application:</a:t>
            </a:r>
          </a:p>
          <a:p>
            <a:pPr lvl="1"/>
            <a:r>
              <a:rPr lang="en-GB" dirty="0"/>
              <a:t>CPU Time</a:t>
            </a:r>
          </a:p>
          <a:p>
            <a:pPr lvl="1"/>
            <a:r>
              <a:rPr lang="en-GB" dirty="0"/>
              <a:t>Data In</a:t>
            </a:r>
          </a:p>
          <a:p>
            <a:pPr lvl="1"/>
            <a:r>
              <a:rPr lang="en-GB" dirty="0"/>
              <a:t>Data Out</a:t>
            </a:r>
          </a:p>
          <a:p>
            <a:pPr lvl="1"/>
            <a:r>
              <a:rPr lang="en-GB" dirty="0"/>
              <a:t>HTTP Server Errors</a:t>
            </a:r>
          </a:p>
          <a:p>
            <a:pPr lvl="1"/>
            <a:r>
              <a:rPr lang="en-GB" dirty="0"/>
              <a:t>Requests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Monitoring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65" y="2031662"/>
            <a:ext cx="5728022" cy="380900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173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Web Apps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58726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32" y="1961598"/>
            <a:ext cx="7663726" cy="2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85199" cy="5478279"/>
          </a:xfrm>
        </p:spPr>
        <p:txBody>
          <a:bodyPr>
            <a:normAutofit/>
          </a:bodyPr>
          <a:lstStyle/>
          <a:p>
            <a:r>
              <a:rPr lang="en-US" dirty="0"/>
              <a:t>Microsoft Windows Azure</a:t>
            </a:r>
          </a:p>
          <a:p>
            <a:pPr lvl="1"/>
            <a:r>
              <a:rPr lang="en-US" dirty="0"/>
              <a:t>Set of Cloud Services</a:t>
            </a:r>
          </a:p>
          <a:p>
            <a:pPr lvl="1"/>
            <a:r>
              <a:rPr lang="en-US" dirty="0"/>
              <a:t>Provides Developers with functionality for:</a:t>
            </a:r>
          </a:p>
          <a:p>
            <a:pPr lvl="2"/>
            <a:r>
              <a:rPr lang="en-US" dirty="0"/>
              <a:t>Building Web Apps</a:t>
            </a:r>
          </a:p>
          <a:p>
            <a:pPr lvl="2"/>
            <a:r>
              <a:rPr lang="en-US" dirty="0"/>
              <a:t>Deploying Web Apps</a:t>
            </a:r>
          </a:p>
          <a:p>
            <a:pPr lvl="2"/>
            <a:r>
              <a:rPr lang="en-US" dirty="0"/>
              <a:t>Managing Web Apps</a:t>
            </a:r>
          </a:p>
          <a:p>
            <a:r>
              <a:rPr lang="en-US" dirty="0"/>
              <a:t>Azure Portal</a:t>
            </a:r>
          </a:p>
          <a:p>
            <a:r>
              <a:rPr lang="en-US" dirty="0"/>
              <a:t>Azure Web Apps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3E73245D-7776-4EE2-B30B-2AA1BF9E9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32" y="1417674"/>
            <a:ext cx="2209800" cy="1412018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FE08E015-1750-49F2-92C4-DF80A331F1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86488" y="2209800"/>
            <a:ext cx="2108746" cy="2282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022B1B-0CCF-4B62-9563-3EE2BC9205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612" y="3485833"/>
            <a:ext cx="5320021" cy="2477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FCC40-2A3F-4367-A2DC-044E048B3E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80" y="5284119"/>
            <a:ext cx="1634162" cy="9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MVC Frameworks – Cookbook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https://softuni.bg/courses/asp-net-mvc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FC505D4-4E68-4301-83FE-B88EA9A6C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8607831"/>
                  </p:ext>
                </p:extLst>
              </p:nvPr>
            </p:nvGraphicFramePr>
            <p:xfrm>
              <a:off x="657758" y="1295400"/>
              <a:ext cx="5146392" cy="2895600"/>
            </p:xfrm>
            <a:graphic>
              <a:graphicData uri="http://schemas.microsoft.com/office/powerpoint/2016/slidezoom">
                <pslz:sldZm>
                  <pslz:sldZmObj sldId="549" cId="2052675679">
                    <pslz:zmPr id="{CB7FDE58-DC76-4243-8AA3-1323BC3A467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6392" cy="289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FC505D4-4E68-4301-83FE-B88EA9A6C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758" y="1295400"/>
                <a:ext cx="5146392" cy="289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3A88277-4BA1-4612-BAF5-99B8570AD0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1956101"/>
                  </p:ext>
                </p:extLst>
              </p:nvPr>
            </p:nvGraphicFramePr>
            <p:xfrm>
              <a:off x="6424528" y="3276600"/>
              <a:ext cx="5146392" cy="2895600"/>
            </p:xfrm>
            <a:graphic>
              <a:graphicData uri="http://schemas.microsoft.com/office/powerpoint/2016/slidezoom">
                <pslz:sldZm>
                  <pslz:sldZmObj sldId="553" cId="2526102352">
                    <pslz:zmPr id="{C6098494-37E3-41B5-B01E-0804FD22A48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6392" cy="289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3A88277-4BA1-4612-BAF5-99B8570AD0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4528" y="3276600"/>
                <a:ext cx="5146392" cy="289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7423" y="4721872"/>
            <a:ext cx="8936144" cy="820386"/>
          </a:xfrm>
        </p:spPr>
        <p:txBody>
          <a:bodyPr/>
          <a:lstStyle/>
          <a:p>
            <a:r>
              <a:rPr lang="en-US" dirty="0"/>
              <a:t>Windows Azure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423" y="5626698"/>
            <a:ext cx="8936144" cy="718847"/>
          </a:xfrm>
        </p:spPr>
        <p:txBody>
          <a:bodyPr/>
          <a:lstStyle/>
          <a:p>
            <a:r>
              <a:rPr lang="en-US" dirty="0"/>
              <a:t>Microsoft's Public Cloud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08" y="991237"/>
            <a:ext cx="7380973" cy="36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7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5102" y="6523819"/>
            <a:ext cx="428513" cy="196799"/>
          </a:xfrm>
        </p:spPr>
        <p:txBody>
          <a:bodyPr/>
          <a:lstStyle/>
          <a:p>
            <a:pPr defTabSz="1218621"/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621"/>
              <a:t>5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Fast-growing public cloud from Microsoft</a:t>
            </a:r>
          </a:p>
          <a:p>
            <a:r>
              <a:rPr lang="en-US" dirty="0"/>
              <a:t>Provides rich PaaS platform</a:t>
            </a:r>
          </a:p>
          <a:p>
            <a:pPr lvl="1"/>
            <a:r>
              <a:rPr lang="en-US" dirty="0"/>
              <a:t>Mainly for .NET developers</a:t>
            </a:r>
          </a:p>
          <a:p>
            <a:pPr lvl="1"/>
            <a:r>
              <a:rPr lang="en-US" dirty="0"/>
              <a:t>Provides also Java, PHP, Python, and Node.js APIs</a:t>
            </a:r>
          </a:p>
          <a:p>
            <a:pPr lvl="1"/>
            <a:r>
              <a:rPr lang="en-US" dirty="0"/>
              <a:t>Databases, storage, mobile back-ends, CDN, …</a:t>
            </a:r>
          </a:p>
          <a:p>
            <a:r>
              <a:rPr lang="en-US" dirty="0"/>
              <a:t>Provides IaaS cloud (Windows VMs)</a:t>
            </a:r>
          </a:p>
          <a:p>
            <a:r>
              <a:rPr lang="en-US" dirty="0"/>
              <a:t>Has an all-time free account with limited services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Windows Azure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548" y="1573418"/>
            <a:ext cx="2939553" cy="1377576"/>
          </a:xfrm>
          <a:prstGeom prst="roundRect">
            <a:avLst>
              <a:gd name="adj" fmla="val 467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8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5102" y="6523819"/>
            <a:ext cx="428513" cy="196799"/>
          </a:xfrm>
        </p:spPr>
        <p:txBody>
          <a:bodyPr/>
          <a:lstStyle/>
          <a:p>
            <a:pPr defTabSz="1218621"/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621"/>
              <a:t>6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Compute – VMs in the Azure cloud</a:t>
            </a:r>
          </a:p>
          <a:p>
            <a:r>
              <a:rPr lang="en-US" dirty="0"/>
              <a:t>Storage services</a:t>
            </a:r>
          </a:p>
          <a:p>
            <a:pPr lvl="1"/>
            <a:r>
              <a:rPr lang="en-US" dirty="0"/>
              <a:t>SQL Database – cloud version of SQL Server</a:t>
            </a:r>
          </a:p>
          <a:p>
            <a:pPr lvl="1"/>
            <a:r>
              <a:rPr lang="en-US" dirty="0"/>
              <a:t>Azure Table Storage (NoSQL database)</a:t>
            </a:r>
          </a:p>
          <a:p>
            <a:pPr lvl="1"/>
            <a:r>
              <a:rPr lang="en-US" dirty="0"/>
              <a:t>Azure Queue Storage – message queue services</a:t>
            </a:r>
          </a:p>
          <a:p>
            <a:pPr lvl="1"/>
            <a:r>
              <a:rPr lang="en-US" dirty="0"/>
              <a:t>Azure Blobs / Drives – blob / file storage, NTFS volumes</a:t>
            </a:r>
          </a:p>
          <a:p>
            <a:r>
              <a:rPr lang="en-US" dirty="0"/>
              <a:t>Azure CDN – content delivery network</a:t>
            </a:r>
          </a:p>
          <a:p>
            <a:r>
              <a:rPr lang="en-US" dirty="0"/>
              <a:t>Azure Caching – distributed, in-memory, application cache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Azure Services</a:t>
            </a:r>
          </a:p>
        </p:txBody>
      </p:sp>
      <p:pic>
        <p:nvPicPr>
          <p:cNvPr id="9" name="Picture 8" descr="http://blogs.msdn.com/cfs-file.ashx/__key/communityserver-blogs-components-weblogfiles/00-00-00-43-49-metablogapi/2746.WindowsAzureStorage_5F00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178" y="2161494"/>
            <a:ext cx="3032923" cy="14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Portal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58726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18" y="1219775"/>
            <a:ext cx="6322953" cy="35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Web Apps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/>
              <a:t>Create and Deploy at lightning speed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58726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32" y="1961598"/>
            <a:ext cx="7663726" cy="2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Web Sites is a platform as a service (PaaS)</a:t>
            </a:r>
          </a:p>
          <a:p>
            <a:r>
              <a:rPr lang="en-GB" dirty="0"/>
              <a:t>Cloud computing based platform for hosting websites</a:t>
            </a:r>
          </a:p>
          <a:p>
            <a:r>
              <a:rPr lang="en-GB" dirty="0"/>
              <a:t>Allows publishing web apps written in different platforms</a:t>
            </a:r>
          </a:p>
          <a:p>
            <a:pPr lvl="1"/>
            <a:r>
              <a:rPr lang="en-GB" dirty="0"/>
              <a:t>.NET, node.js, Java, PHP, Python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Azure Web</a:t>
            </a:r>
            <a:r>
              <a:rPr lang="bg-BG" dirty="0"/>
              <a:t> </a:t>
            </a:r>
            <a:r>
              <a:rPr lang="en-GB" dirty="0"/>
              <a:t>Apps?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9A8B5-8DF7-45AA-9542-130B910A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4120827"/>
            <a:ext cx="5943600" cy="22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3780</TotalTime>
  <Words>629</Words>
  <Application>Microsoft Office PowerPoint</Application>
  <PresentationFormat>Custom</PresentationFormat>
  <Paragraphs>126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Wingdings 2</vt:lpstr>
      <vt:lpstr>SoftUni 16x9</vt:lpstr>
      <vt:lpstr>ASP.NET Core Cookbook</vt:lpstr>
      <vt:lpstr>Table of Contents</vt:lpstr>
      <vt:lpstr>Questions</vt:lpstr>
      <vt:lpstr>Windows Azure</vt:lpstr>
      <vt:lpstr>Microsoft Windows Azure</vt:lpstr>
      <vt:lpstr>Windows Azure Services</vt:lpstr>
      <vt:lpstr>Azure Portal</vt:lpstr>
      <vt:lpstr>Azure Web Apps</vt:lpstr>
      <vt:lpstr>What is Azure Web Apps?</vt:lpstr>
      <vt:lpstr>What does Azure Web Apps give us?</vt:lpstr>
      <vt:lpstr>How to deploy application?</vt:lpstr>
      <vt:lpstr>Azure Web Apps Configuration</vt:lpstr>
      <vt:lpstr>Azure Monitoring</vt:lpstr>
      <vt:lpstr>Azure Web Apps</vt:lpstr>
      <vt:lpstr>Summary</vt:lpstr>
      <vt:lpstr>C# MVC Frameworks – Cookbook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Advanced – ASP.NET CORE - IDENTITY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724</cp:revision>
  <dcterms:created xsi:type="dcterms:W3CDTF">2014-01-02T17:00:34Z</dcterms:created>
  <dcterms:modified xsi:type="dcterms:W3CDTF">2017-12-05T10:02:46Z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